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4"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206" autoAdjust="0"/>
  </p:normalViewPr>
  <p:slideViewPr>
    <p:cSldViewPr snapToGrid="0" snapToObjects="1">
      <p:cViewPr varScale="1">
        <p:scale>
          <a:sx n="56" d="100"/>
          <a:sy n="56"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40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55038"/>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Agenda</a:t>
            </a:r>
            <a:endParaRPr lang="en-US" sz="4374" dirty="0"/>
          </a:p>
        </p:txBody>
      </p:sp>
      <p:sp>
        <p:nvSpPr>
          <p:cNvPr id="6" name="Text 2"/>
          <p:cNvSpPr/>
          <p:nvPr/>
        </p:nvSpPr>
        <p:spPr>
          <a:xfrm>
            <a:off x="6319599" y="2282666"/>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presentation will cover the purpose of the code, functionality overview, logic behind skill matching, user interaction, code execution steps, displaying results, limitations, practical applications, integration with larger projects, and open Q&amp;A.</a:t>
            </a:r>
            <a:endParaRPr lang="en-US" sz="1750" dirty="0"/>
          </a:p>
        </p:txBody>
      </p:sp>
      <p:pic>
        <p:nvPicPr>
          <p:cNvPr id="7" name="Image 2" descr="preencoded.png"/>
          <p:cNvPicPr>
            <a:picLocks noChangeAspect="1"/>
          </p:cNvPicPr>
          <p:nvPr/>
        </p:nvPicPr>
        <p:blipFill>
          <a:blip r:embed="rId5"/>
          <a:stretch>
            <a:fillRect/>
          </a:stretch>
        </p:blipFill>
        <p:spPr>
          <a:xfrm>
            <a:off x="7210663" y="4097298"/>
            <a:ext cx="2666286" cy="2666286"/>
          </a:xfrm>
          <a:prstGeom prst="rect">
            <a:avLst/>
          </a:prstGeom>
        </p:spPr>
      </p:pic>
      <p:pic>
        <p:nvPicPr>
          <p:cNvPr id="8" name="Image 3" descr="preencoded.png"/>
          <p:cNvPicPr>
            <a:picLocks noChangeAspect="1"/>
          </p:cNvPicPr>
          <p:nvPr/>
        </p:nvPicPr>
        <p:blipFill>
          <a:blip r:embed="rId6"/>
          <a:stretch>
            <a:fillRect/>
          </a:stretch>
        </p:blipFill>
        <p:spPr>
          <a:xfrm>
            <a:off x="10054590" y="4097298"/>
            <a:ext cx="2666286" cy="2666286"/>
          </a:xfrm>
          <a:prstGeom prst="rect">
            <a:avLst/>
          </a:prstGeom>
        </p:spPr>
      </p:pic>
      <p:pic>
        <p:nvPicPr>
          <p:cNvPr id="9" name="Image 4" descr="preencoded.png">
            <a:hlinkClick r:id="rId7"/>
          </p:cNvPr>
          <p:cNvPicPr>
            <a:picLocks noChangeAspect="1"/>
          </p:cNvPicPr>
          <p:nvPr/>
        </p:nvPicPr>
        <p:blipFill>
          <a:blip r:embed="rId8"/>
          <a:stretch>
            <a:fillRect/>
          </a:stretch>
        </p:blipFill>
        <p:spPr>
          <a:xfrm flipH="1">
            <a:off x="14538960" y="7589520"/>
            <a:ext cx="45719" cy="548640"/>
          </a:xfrm>
          <a:prstGeom prst="rect">
            <a:avLst/>
          </a:prstGeom>
        </p:spPr>
      </p:pic>
      <p:pic>
        <p:nvPicPr>
          <p:cNvPr id="10" name="Picture 9">
            <a:extLst>
              <a:ext uri="{FF2B5EF4-FFF2-40B4-BE49-F238E27FC236}">
                <a16:creationId xmlns:a16="http://schemas.microsoft.com/office/drawing/2014/main" id="{84EE4D6A-7D98-4366-9070-52558A80C2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540" y="7241013"/>
            <a:ext cx="1439083" cy="897147"/>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3190042"/>
            <a:ext cx="54406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Purpose of the Code</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main objective of the code is to identify resumes containing specific skills. It aims to streamline the process of identifying suitable candidates based on their skill sets.</a:t>
            </a:r>
            <a:endParaRPr lang="en-US" sz="1750" dirty="0"/>
          </a:p>
        </p:txBody>
      </p:sp>
      <p:pic>
        <p:nvPicPr>
          <p:cNvPr id="6" name="Image 1" descr="preencoded.png">
            <a:hlinkClick r:id="rId4"/>
          </p:cNvPr>
          <p:cNvPicPr>
            <a:picLocks noChangeAspect="1"/>
          </p:cNvPicPr>
          <p:nvPr/>
        </p:nvPicPr>
        <p:blipFill>
          <a:blip r:embed="rId5"/>
          <a:stretch>
            <a:fillRect/>
          </a:stretch>
        </p:blipFill>
        <p:spPr>
          <a:xfrm flipH="1">
            <a:off x="14538960" y="7589520"/>
            <a:ext cx="45719" cy="548640"/>
          </a:xfrm>
          <a:prstGeom prst="rect">
            <a:avLst/>
          </a:prstGeom>
        </p:spPr>
      </p:pic>
      <p:pic>
        <p:nvPicPr>
          <p:cNvPr id="7" name="Picture 6">
            <a:extLst>
              <a:ext uri="{FF2B5EF4-FFF2-40B4-BE49-F238E27FC236}">
                <a16:creationId xmlns:a16="http://schemas.microsoft.com/office/drawing/2014/main" id="{594018F1-E53F-4253-9673-B1D9277C14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550" y="7316411"/>
            <a:ext cx="1631175" cy="897147"/>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399" cy="8229600"/>
          </a:xfrm>
          <a:prstGeom prst="rect">
            <a:avLst/>
          </a:prstGeom>
          <a:solidFill>
            <a:schemeClr val="accent1">
              <a:lumMod val="40000"/>
              <a:lumOff val="60000"/>
              <a:alpha val="85000"/>
            </a:schemeClr>
          </a:solidFill>
          <a:ln/>
        </p:spPr>
      </p:sp>
      <p:sp>
        <p:nvSpPr>
          <p:cNvPr id="6" name="Text 2"/>
          <p:cNvSpPr/>
          <p:nvPr/>
        </p:nvSpPr>
        <p:spPr>
          <a:xfrm>
            <a:off x="2037993" y="3067883"/>
            <a:ext cx="64770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Functionality Overview</a:t>
            </a:r>
            <a:endParaRPr lang="en-US" sz="4374" dirty="0"/>
          </a:p>
        </p:txBody>
      </p:sp>
      <p:sp>
        <p:nvSpPr>
          <p:cNvPr id="7" name="Text 3"/>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code utilizes PyPDF2 for PDF processing, enabling the extraction of text from resumes in PDF format. Additionally, it leverages NLTK's word_tokenize for efficient text tokenization, aiding in the identification of relevant skills.</a:t>
            </a:r>
            <a:endParaRPr lang="en-US" sz="1750" dirty="0"/>
          </a:p>
        </p:txBody>
      </p:sp>
      <p:pic>
        <p:nvPicPr>
          <p:cNvPr id="8" name="Image 2" descr="preencoded.png">
            <a:hlinkClick r:id="rId5"/>
          </p:cNvPr>
          <p:cNvPicPr>
            <a:picLocks noChangeAspect="1"/>
          </p:cNvPicPr>
          <p:nvPr/>
        </p:nvPicPr>
        <p:blipFill>
          <a:blip r:embed="rId6"/>
          <a:stretch>
            <a:fillRect/>
          </a:stretch>
        </p:blipFill>
        <p:spPr>
          <a:xfrm flipH="1">
            <a:off x="14538960" y="7589520"/>
            <a:ext cx="91440" cy="548640"/>
          </a:xfrm>
          <a:prstGeom prst="rect">
            <a:avLst/>
          </a:prstGeom>
        </p:spPr>
      </p:pic>
      <p:pic>
        <p:nvPicPr>
          <p:cNvPr id="9" name="Picture 8">
            <a:extLst>
              <a:ext uri="{FF2B5EF4-FFF2-40B4-BE49-F238E27FC236}">
                <a16:creationId xmlns:a16="http://schemas.microsoft.com/office/drawing/2014/main" id="{45A88698-75DA-4404-8BDB-34A73781C0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976" y="7241013"/>
            <a:ext cx="1631175" cy="897147"/>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3847492" cy="8229600"/>
          </a:xfrm>
          <a:prstGeom prst="rect">
            <a:avLst/>
          </a:prstGeom>
        </p:spPr>
      </p:pic>
      <p:sp>
        <p:nvSpPr>
          <p:cNvPr id="5" name="Text 1"/>
          <p:cNvSpPr/>
          <p:nvPr/>
        </p:nvSpPr>
        <p:spPr>
          <a:xfrm>
            <a:off x="4490799" y="3067883"/>
            <a:ext cx="75438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Logic Behind Skill Matching</a:t>
            </a:r>
            <a:endParaRPr lang="en-US" sz="4374" dirty="0"/>
          </a:p>
        </p:txBody>
      </p:sp>
      <p:sp>
        <p:nvSpPr>
          <p:cNvPr id="6" name="Text 2"/>
          <p:cNvSpPr/>
          <p:nvPr/>
        </p:nvSpPr>
        <p:spPr>
          <a:xfrm>
            <a:off x="4490799" y="4095512"/>
            <a:ext cx="93064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Python script extracts text from resumes in PDF format, further tokenizing it to facilitate skill matching. It emphasizes case-insensitive matching to ensure comprehensive skill identification.</a:t>
            </a:r>
            <a:endParaRPr lang="en-US" sz="1750" dirty="0"/>
          </a:p>
        </p:txBody>
      </p:sp>
      <p:pic>
        <p:nvPicPr>
          <p:cNvPr id="7" name="Image 2"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pic>
        <p:nvPicPr>
          <p:cNvPr id="8" name="Picture 7">
            <a:extLst>
              <a:ext uri="{FF2B5EF4-FFF2-40B4-BE49-F238E27FC236}">
                <a16:creationId xmlns:a16="http://schemas.microsoft.com/office/drawing/2014/main" id="{8A246026-7E36-46B0-8A89-A4B0DEF509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7492" y="7409194"/>
            <a:ext cx="1631175" cy="897147"/>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User Interaction</a:t>
            </a:r>
            <a:endParaRPr lang="en-US" sz="4374" dirty="0"/>
          </a:p>
        </p:txBody>
      </p:sp>
      <p:sp>
        <p:nvSpPr>
          <p:cNvPr id="6" name="Text 2"/>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user interface prompts the input of skills, emphasizing the necessity of comma-separated input to effectively process and match the specified skills.</a:t>
            </a:r>
            <a:endParaRPr lang="en-US" sz="1750" dirty="0"/>
          </a:p>
        </p:txBody>
      </p:sp>
      <p:pic>
        <p:nvPicPr>
          <p:cNvPr id="7" name="Image 2" descr="preencoded.png">
            <a:hlinkClick r:id="rId5"/>
          </p:cNvPr>
          <p:cNvPicPr>
            <a:picLocks noChangeAspect="1"/>
          </p:cNvPicPr>
          <p:nvPr/>
        </p:nvPicPr>
        <p:blipFill>
          <a:blip r:embed="rId6"/>
          <a:stretch>
            <a:fillRect/>
          </a:stretch>
        </p:blipFill>
        <p:spPr>
          <a:xfrm flipH="1">
            <a:off x="14538960" y="7589520"/>
            <a:ext cx="45719" cy="548640"/>
          </a:xfrm>
          <a:prstGeom prst="rect">
            <a:avLst/>
          </a:prstGeom>
        </p:spPr>
      </p:pic>
      <p:pic>
        <p:nvPicPr>
          <p:cNvPr id="8" name="Picture 7">
            <a:extLst>
              <a:ext uri="{FF2B5EF4-FFF2-40B4-BE49-F238E27FC236}">
                <a16:creationId xmlns:a16="http://schemas.microsoft.com/office/drawing/2014/main" id="{335A6A4A-2ECB-45FC-9B4D-CDE6C551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4011" y="7332453"/>
            <a:ext cx="1631175" cy="89714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3190042"/>
            <a:ext cx="50292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Displaying Results</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Upon execution, the code displays the results, showcasing the paths of resumes that match the specified skills. This allows for a quick and efficient assessment of potential candidates.</a:t>
            </a:r>
            <a:endParaRPr lang="en-US" sz="1750" dirty="0"/>
          </a:p>
        </p:txBody>
      </p:sp>
      <p:pic>
        <p:nvPicPr>
          <p:cNvPr id="6" name="Image 1" descr="preencoded.png">
            <a:hlinkClick r:id="rId4"/>
          </p:cNvPr>
          <p:cNvPicPr>
            <a:picLocks noChangeAspect="1"/>
          </p:cNvPicPr>
          <p:nvPr/>
        </p:nvPicPr>
        <p:blipFill>
          <a:blip r:embed="rId5"/>
          <a:stretch>
            <a:fillRect/>
          </a:stretch>
        </p:blipFill>
        <p:spPr>
          <a:xfrm flipH="1">
            <a:off x="14538960" y="7589520"/>
            <a:ext cx="45719" cy="548640"/>
          </a:xfrm>
          <a:prstGeom prst="rect">
            <a:avLst/>
          </a:prstGeom>
        </p:spPr>
      </p:pic>
      <p:pic>
        <p:nvPicPr>
          <p:cNvPr id="7" name="Picture 6">
            <a:extLst>
              <a:ext uri="{FF2B5EF4-FFF2-40B4-BE49-F238E27FC236}">
                <a16:creationId xmlns:a16="http://schemas.microsoft.com/office/drawing/2014/main" id="{4271BDB7-EED9-43B4-A5A0-05227077E8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976" y="7253847"/>
            <a:ext cx="1631175" cy="897147"/>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8148402" y="151289"/>
            <a:ext cx="6481998" cy="7292248"/>
          </a:xfrm>
          <a:prstGeom prst="rect">
            <a:avLst/>
          </a:prstGeom>
        </p:spPr>
      </p:pic>
      <p:sp>
        <p:nvSpPr>
          <p:cNvPr id="5" name="Text 1"/>
          <p:cNvSpPr/>
          <p:nvPr/>
        </p:nvSpPr>
        <p:spPr>
          <a:xfrm>
            <a:off x="833199" y="2542937"/>
            <a:ext cx="56488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Practical Applications</a:t>
            </a:r>
            <a:endParaRPr lang="en-US" sz="4374" dirty="0"/>
          </a:p>
        </p:txBody>
      </p:sp>
      <p:sp>
        <p:nvSpPr>
          <p:cNvPr id="6" name="Text 2"/>
          <p:cNvSpPr/>
          <p:nvPr/>
        </p:nvSpPr>
        <p:spPr>
          <a:xfrm>
            <a:off x="833199" y="4264938"/>
            <a:ext cx="56488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section delves into various real-world scenarios where the code can prove beneficial, particularly emphasizing its relevance in data analysis and talent acquisition processes.</a:t>
            </a:r>
            <a:endParaRPr lang="en-US" sz="1750" dirty="0"/>
          </a:p>
        </p:txBody>
      </p:sp>
      <p:pic>
        <p:nvPicPr>
          <p:cNvPr id="7" name="Image 2" descr="preencoded.png">
            <a:hlinkClick r:id="rId5"/>
          </p:cNvPr>
          <p:cNvPicPr>
            <a:picLocks noChangeAspect="1"/>
          </p:cNvPicPr>
          <p:nvPr/>
        </p:nvPicPr>
        <p:blipFill>
          <a:blip r:embed="rId6"/>
          <a:stretch>
            <a:fillRect/>
          </a:stretch>
        </p:blipFill>
        <p:spPr>
          <a:xfrm flipH="1">
            <a:off x="14630400" y="7680960"/>
            <a:ext cx="45719" cy="548640"/>
          </a:xfrm>
          <a:prstGeom prst="rect">
            <a:avLst/>
          </a:prstGeom>
        </p:spPr>
      </p:pic>
      <p:pic>
        <p:nvPicPr>
          <p:cNvPr id="8" name="Picture 7">
            <a:extLst>
              <a:ext uri="{FF2B5EF4-FFF2-40B4-BE49-F238E27FC236}">
                <a16:creationId xmlns:a16="http://schemas.microsoft.com/office/drawing/2014/main" id="{3C4411DF-B640-478A-9AE7-D98A4CC04B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976" y="7232386"/>
            <a:ext cx="1631175" cy="897147"/>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1967DE-EB18-4BBC-9FEE-5787DE537ABA}"/>
              </a:ext>
            </a:extLst>
          </p:cNvPr>
          <p:cNvGrpSpPr/>
          <p:nvPr/>
        </p:nvGrpSpPr>
        <p:grpSpPr>
          <a:xfrm>
            <a:off x="2862810" y="1545972"/>
            <a:ext cx="6466381" cy="4531718"/>
            <a:chOff x="2862810" y="1170177"/>
            <a:chExt cx="6466381" cy="4403724"/>
          </a:xfrm>
        </p:grpSpPr>
        <p:grpSp>
          <p:nvGrpSpPr>
            <p:cNvPr id="3" name="Group 2">
              <a:extLst>
                <a:ext uri="{FF2B5EF4-FFF2-40B4-BE49-F238E27FC236}">
                  <a16:creationId xmlns:a16="http://schemas.microsoft.com/office/drawing/2014/main" id="{AF03E4B7-0A7D-4B25-834A-EC88A1C204BA}"/>
                </a:ext>
              </a:extLst>
            </p:cNvPr>
            <p:cNvGrpSpPr/>
            <p:nvPr/>
          </p:nvGrpSpPr>
          <p:grpSpPr>
            <a:xfrm>
              <a:off x="2862810" y="3148116"/>
              <a:ext cx="6466381" cy="2425785"/>
              <a:chOff x="1736325" y="3148116"/>
              <a:chExt cx="6466381" cy="2425785"/>
            </a:xfrm>
          </p:grpSpPr>
          <p:sp>
            <p:nvSpPr>
              <p:cNvPr id="5" name="TextBox 4">
                <a:extLst>
                  <a:ext uri="{FF2B5EF4-FFF2-40B4-BE49-F238E27FC236}">
                    <a16:creationId xmlns:a16="http://schemas.microsoft.com/office/drawing/2014/main" id="{BFCFF368-5E3D-497E-86AA-C9C3094BD6C5}"/>
                  </a:ext>
                </a:extLst>
              </p:cNvPr>
              <p:cNvSpPr txBox="1"/>
              <p:nvPr/>
            </p:nvSpPr>
            <p:spPr>
              <a:xfrm>
                <a:off x="5230906" y="3221197"/>
                <a:ext cx="2971800" cy="1435602"/>
              </a:xfrm>
              <a:prstGeom prst="rect">
                <a:avLst/>
              </a:prstGeom>
              <a:noFill/>
            </p:spPr>
            <p:txBody>
              <a:bodyPr wrap="square" lIns="91440" tIns="45720" rIns="91440" bIns="45720" rtlCol="0" anchor="t">
                <a:spAutoFit/>
              </a:bodyPr>
              <a:lstStyle/>
              <a:p>
                <a:r>
                  <a:rPr lang="en-US" dirty="0">
                    <a:latin typeface="Century Gothic"/>
                  </a:rPr>
                  <a:t>Rakesh .Chappa</a:t>
                </a:r>
              </a:p>
              <a:p>
                <a:r>
                  <a:rPr lang="en-US" dirty="0">
                    <a:latin typeface="Century Gothic"/>
                  </a:rPr>
                  <a:t>Data Analytics</a:t>
                </a:r>
              </a:p>
              <a:p>
                <a:r>
                  <a:rPr lang="en-US" dirty="0">
                    <a:latin typeface="Century Gothic"/>
                  </a:rPr>
                  <a:t>Associate Software Engineer</a:t>
                </a:r>
              </a:p>
              <a:p>
                <a:r>
                  <a:rPr lang="en-US" dirty="0">
                    <a:latin typeface="Century Gothic"/>
                  </a:rPr>
                  <a:t>9182151890</a:t>
                </a:r>
                <a:endParaRPr lang="en-US" dirty="0">
                  <a:latin typeface="Century Gothic" panose="020B0502020202020204" pitchFamily="34" charset="0"/>
                </a:endParaRPr>
              </a:p>
            </p:txBody>
          </p:sp>
          <p:sp>
            <p:nvSpPr>
              <p:cNvPr id="6" name="TextBox 5">
                <a:extLst>
                  <a:ext uri="{FF2B5EF4-FFF2-40B4-BE49-F238E27FC236}">
                    <a16:creationId xmlns:a16="http://schemas.microsoft.com/office/drawing/2014/main" id="{7FCA0E87-07C8-4912-AD38-3D01BD0ADF1F}"/>
                  </a:ext>
                </a:extLst>
              </p:cNvPr>
              <p:cNvSpPr txBox="1"/>
              <p:nvPr/>
            </p:nvSpPr>
            <p:spPr>
              <a:xfrm>
                <a:off x="1736325" y="3221197"/>
                <a:ext cx="2971800" cy="369332"/>
              </a:xfrm>
              <a:prstGeom prst="rect">
                <a:avLst/>
              </a:prstGeom>
              <a:noFill/>
            </p:spPr>
            <p:txBody>
              <a:bodyPr wrap="square" lIns="91440" tIns="45720" rIns="91440" bIns="45720" rtlCol="0" anchor="t">
                <a:spAutoFit/>
              </a:bodyPr>
              <a:lstStyle/>
              <a:p>
                <a:pPr algn="r"/>
                <a:r>
                  <a:rPr lang="en-US" dirty="0" err="1">
                    <a:latin typeface="Century Gothic"/>
                  </a:rPr>
                  <a:t>Feuji</a:t>
                </a:r>
                <a:r>
                  <a:rPr lang="en-US" dirty="0">
                    <a:latin typeface="Century Gothic"/>
                  </a:rPr>
                  <a:t> Vizag:</a:t>
                </a:r>
              </a:p>
            </p:txBody>
          </p:sp>
          <p:cxnSp>
            <p:nvCxnSpPr>
              <p:cNvPr id="7" name="Straight Connector 6">
                <a:extLst>
                  <a:ext uri="{FF2B5EF4-FFF2-40B4-BE49-F238E27FC236}">
                    <a16:creationId xmlns:a16="http://schemas.microsoft.com/office/drawing/2014/main" id="{8BFD6616-0D5D-47AC-BBC3-81ECD8AD0664}"/>
                  </a:ext>
                </a:extLst>
              </p:cNvPr>
              <p:cNvCxnSpPr>
                <a:cxnSpLocks/>
              </p:cNvCxnSpPr>
              <p:nvPr/>
            </p:nvCxnSpPr>
            <p:spPr>
              <a:xfrm>
                <a:off x="4969515" y="3148116"/>
                <a:ext cx="0" cy="2425785"/>
              </a:xfrm>
              <a:prstGeom prst="line">
                <a:avLst/>
              </a:prstGeom>
              <a:ln w="38100">
                <a:solidFill>
                  <a:srgbClr val="F3752E"/>
                </a:solidFill>
              </a:ln>
            </p:spPr>
            <p:style>
              <a:lnRef idx="1">
                <a:schemeClr val="accent1"/>
              </a:lnRef>
              <a:fillRef idx="0">
                <a:schemeClr val="accent1"/>
              </a:fillRef>
              <a:effectRef idx="0">
                <a:schemeClr val="accent1"/>
              </a:effectRef>
              <a:fontRef idx="minor">
                <a:schemeClr val="tx1"/>
              </a:fontRef>
            </p:style>
          </p:cxnSp>
        </p:grpSp>
        <p:pic>
          <p:nvPicPr>
            <p:cNvPr id="4" name="Picture 2" descr="Resultado de imagen para thank you">
              <a:extLst>
                <a:ext uri="{FF2B5EF4-FFF2-40B4-BE49-F238E27FC236}">
                  <a16:creationId xmlns:a16="http://schemas.microsoft.com/office/drawing/2014/main" id="{1A36C2C9-F8EC-4F49-9086-C4B5E65E7623}"/>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67113" y="1170177"/>
              <a:ext cx="5057775" cy="1666875"/>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CEC23DC8-CF69-43D8-AC04-C334ECC343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976" y="7444747"/>
            <a:ext cx="1631175" cy="897147"/>
          </a:xfrm>
          <a:prstGeom prst="rect">
            <a:avLst/>
          </a:prstGeom>
        </p:spPr>
      </p:pic>
      <p:grpSp>
        <p:nvGrpSpPr>
          <p:cNvPr id="9" name="Group 8">
            <a:extLst>
              <a:ext uri="{FF2B5EF4-FFF2-40B4-BE49-F238E27FC236}">
                <a16:creationId xmlns:a16="http://schemas.microsoft.com/office/drawing/2014/main" id="{5514EA58-6200-44A1-9A71-B995CE0EB529}"/>
              </a:ext>
            </a:extLst>
          </p:cNvPr>
          <p:cNvGrpSpPr/>
          <p:nvPr/>
        </p:nvGrpSpPr>
        <p:grpSpPr>
          <a:xfrm>
            <a:off x="11992156" y="6244918"/>
            <a:ext cx="2638243" cy="1984682"/>
            <a:chOff x="10124123" y="5418000"/>
            <a:chExt cx="2067877" cy="1440000"/>
          </a:xfrm>
        </p:grpSpPr>
        <p:grpSp>
          <p:nvGrpSpPr>
            <p:cNvPr id="10" name="Group 9">
              <a:extLst>
                <a:ext uri="{FF2B5EF4-FFF2-40B4-BE49-F238E27FC236}">
                  <a16:creationId xmlns:a16="http://schemas.microsoft.com/office/drawing/2014/main" id="{724E27C9-F4ED-4994-AD71-916F790370C5}"/>
                </a:ext>
              </a:extLst>
            </p:cNvPr>
            <p:cNvGrpSpPr>
              <a:grpSpLocks noChangeAspect="1"/>
            </p:cNvGrpSpPr>
            <p:nvPr/>
          </p:nvGrpSpPr>
          <p:grpSpPr>
            <a:xfrm>
              <a:off x="10124123" y="6030000"/>
              <a:ext cx="1618448" cy="828000"/>
              <a:chOff x="10124122" y="5941636"/>
              <a:chExt cx="1791168" cy="916364"/>
            </a:xfrm>
          </p:grpSpPr>
          <p:sp>
            <p:nvSpPr>
              <p:cNvPr id="13" name="Isosceles Triangle 12">
                <a:extLst>
                  <a:ext uri="{FF2B5EF4-FFF2-40B4-BE49-F238E27FC236}">
                    <a16:creationId xmlns:a16="http://schemas.microsoft.com/office/drawing/2014/main" id="{0B8EC078-CE13-4BF8-89E3-212CEEF9F6EE}"/>
                  </a:ext>
                </a:extLst>
              </p:cNvPr>
              <p:cNvSpPr>
                <a:spLocks noChangeAspect="1"/>
              </p:cNvSpPr>
              <p:nvPr/>
            </p:nvSpPr>
            <p:spPr>
              <a:xfrm>
                <a:off x="10124122" y="5941636"/>
                <a:ext cx="1791168" cy="916364"/>
              </a:xfrm>
              <a:prstGeom prst="triangle">
                <a:avLst/>
              </a:prstGeom>
              <a:solidFill>
                <a:srgbClr val="FD7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1DAEF91C-32BB-4B1A-BEA9-29677FB706E1}"/>
                  </a:ext>
                </a:extLst>
              </p:cNvPr>
              <p:cNvSpPr>
                <a:spLocks noChangeAspect="1"/>
              </p:cNvSpPr>
              <p:nvPr/>
            </p:nvSpPr>
            <p:spPr>
              <a:xfrm>
                <a:off x="10124122" y="5941636"/>
                <a:ext cx="1791168" cy="916364"/>
              </a:xfrm>
              <a:prstGeom prst="triangle">
                <a:avLst/>
              </a:prstGeom>
              <a:solidFill>
                <a:srgbClr val="FD7A3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Isosceles Triangle 14">
                <a:extLst>
                  <a:ext uri="{FF2B5EF4-FFF2-40B4-BE49-F238E27FC236}">
                    <a16:creationId xmlns:a16="http://schemas.microsoft.com/office/drawing/2014/main" id="{B1404FB3-4524-4119-A30C-5E3FD7DB3A8B}"/>
                  </a:ext>
                </a:extLst>
              </p:cNvPr>
              <p:cNvSpPr>
                <a:spLocks noChangeAspect="1"/>
              </p:cNvSpPr>
              <p:nvPr/>
            </p:nvSpPr>
            <p:spPr>
              <a:xfrm>
                <a:off x="10840589" y="5994415"/>
                <a:ext cx="358235" cy="183273"/>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ight Triangle 10">
              <a:extLst>
                <a:ext uri="{FF2B5EF4-FFF2-40B4-BE49-F238E27FC236}">
                  <a16:creationId xmlns:a16="http://schemas.microsoft.com/office/drawing/2014/main" id="{B9F1A56A-C33B-4094-B8F4-B30B60B6020F}"/>
                </a:ext>
              </a:extLst>
            </p:cNvPr>
            <p:cNvSpPr>
              <a:spLocks noChangeAspect="1"/>
            </p:cNvSpPr>
            <p:nvPr/>
          </p:nvSpPr>
          <p:spPr>
            <a:xfrm rot="16200000">
              <a:off x="10752000" y="5418000"/>
              <a:ext cx="1440000" cy="1440000"/>
            </a:xfrm>
            <a:prstGeom prst="rtTriangle">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05D3D492-9BC2-4EB4-A73C-9E9E6B007918}"/>
                </a:ext>
              </a:extLst>
            </p:cNvPr>
            <p:cNvSpPr>
              <a:spLocks noChangeAspect="1"/>
            </p:cNvSpPr>
            <p:nvPr/>
          </p:nvSpPr>
          <p:spPr>
            <a:xfrm rot="16200000">
              <a:off x="11144727" y="5810727"/>
              <a:ext cx="1047273" cy="1047273"/>
            </a:xfrm>
            <a:prstGeom prst="rtTriangle">
              <a:avLst/>
            </a:prstGeom>
            <a:solidFill>
              <a:srgbClr val="A6A6A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704198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262</Words>
  <Application>Microsoft Office PowerPoint</Application>
  <PresentationFormat>Custom</PresentationFormat>
  <Paragraphs>27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Rakesh Chappa</cp:lastModifiedBy>
  <cp:revision>7</cp:revision>
  <dcterms:created xsi:type="dcterms:W3CDTF">2023-12-20T03:46:20Z</dcterms:created>
  <dcterms:modified xsi:type="dcterms:W3CDTF">2024-03-10T06:23:08Z</dcterms:modified>
</cp:coreProperties>
</file>